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87" r:id="rId6"/>
    <p:sldId id="260" r:id="rId7"/>
    <p:sldId id="261" r:id="rId8"/>
    <p:sldId id="262" r:id="rId9"/>
    <p:sldId id="281" r:id="rId10"/>
    <p:sldId id="291" r:id="rId11"/>
    <p:sldId id="289" r:id="rId12"/>
    <p:sldId id="295" r:id="rId13"/>
    <p:sldId id="282" r:id="rId14"/>
    <p:sldId id="283" r:id="rId15"/>
    <p:sldId id="284" r:id="rId16"/>
    <p:sldId id="285" r:id="rId17"/>
    <p:sldId id="265" r:id="rId18"/>
    <p:sldId id="292" r:id="rId19"/>
    <p:sldId id="263" r:id="rId20"/>
    <p:sldId id="288" r:id="rId21"/>
    <p:sldId id="264" r:id="rId22"/>
    <p:sldId id="267" r:id="rId23"/>
    <p:sldId id="290" r:id="rId24"/>
    <p:sldId id="268" r:id="rId25"/>
    <p:sldId id="269" r:id="rId26"/>
    <p:sldId id="270" r:id="rId27"/>
    <p:sldId id="271" r:id="rId28"/>
    <p:sldId id="272" r:id="rId29"/>
    <p:sldId id="273" r:id="rId30"/>
    <p:sldId id="274" r:id="rId31"/>
    <p:sldId id="275" r:id="rId32"/>
    <p:sldId id="277" r:id="rId33"/>
    <p:sldId id="293" r:id="rId34"/>
    <p:sldId id="278" r:id="rId35"/>
    <p:sldId id="279" r:id="rId36"/>
    <p:sldId id="280" r:id="rId37"/>
    <p:sldId id="294"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6" autoAdjust="0"/>
    <p:restoredTop sz="86790" autoAdjust="0"/>
  </p:normalViewPr>
  <p:slideViewPr>
    <p:cSldViewPr>
      <p:cViewPr varScale="1">
        <p:scale>
          <a:sx n="55" d="100"/>
          <a:sy n="55" d="100"/>
        </p:scale>
        <p:origin x="-55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4AB8D65-E053-432C-A3D7-E52EA651525E}" type="datetimeFigureOut">
              <a:rPr lang="en-US" smtClean="0"/>
              <a:t>7/20/2015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9ACFE1F-768D-4200-A27C-863D58A8B629}" type="slidenum">
              <a:rPr lang="en-US" smtClean="0"/>
              <a:t>‹#›</a:t>
            </a:fld>
            <a:endParaRPr lang="en-US"/>
          </a:p>
        </p:txBody>
      </p:sp>
    </p:spTree>
    <p:extLst>
      <p:ext uri="{BB962C8B-B14F-4D97-AF65-F5344CB8AC3E}">
        <p14:creationId xmlns:p14="http://schemas.microsoft.com/office/powerpoint/2010/main" val="201685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a:t>
            </a:fld>
            <a:endParaRPr lang="en-US"/>
          </a:p>
        </p:txBody>
      </p:sp>
    </p:spTree>
    <p:extLst>
      <p:ext uri="{BB962C8B-B14F-4D97-AF65-F5344CB8AC3E}">
        <p14:creationId xmlns:p14="http://schemas.microsoft.com/office/powerpoint/2010/main" val="368980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10</a:t>
            </a:fld>
            <a:endParaRPr lang="en-US"/>
          </a:p>
        </p:txBody>
      </p:sp>
    </p:spTree>
    <p:extLst>
      <p:ext uri="{BB962C8B-B14F-4D97-AF65-F5344CB8AC3E}">
        <p14:creationId xmlns:p14="http://schemas.microsoft.com/office/powerpoint/2010/main" val="335705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ACFE1F-768D-4200-A27C-863D58A8B629}" type="slidenum">
              <a:rPr lang="en-US" smtClean="0"/>
              <a:t>11</a:t>
            </a:fld>
            <a:endParaRPr lang="en-US"/>
          </a:p>
        </p:txBody>
      </p:sp>
    </p:spTree>
    <p:extLst>
      <p:ext uri="{BB962C8B-B14F-4D97-AF65-F5344CB8AC3E}">
        <p14:creationId xmlns:p14="http://schemas.microsoft.com/office/powerpoint/2010/main" val="43176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12</a:t>
            </a:fld>
            <a:endParaRPr lang="en-US"/>
          </a:p>
        </p:txBody>
      </p:sp>
    </p:spTree>
    <p:extLst>
      <p:ext uri="{BB962C8B-B14F-4D97-AF65-F5344CB8AC3E}">
        <p14:creationId xmlns:p14="http://schemas.microsoft.com/office/powerpoint/2010/main" val="208244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13</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14</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15</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16</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17</a:t>
            </a:fld>
            <a:endParaRPr lang="en-US"/>
          </a:p>
        </p:txBody>
      </p:sp>
    </p:spTree>
    <p:extLst>
      <p:ext uri="{BB962C8B-B14F-4D97-AF65-F5344CB8AC3E}">
        <p14:creationId xmlns:p14="http://schemas.microsoft.com/office/powerpoint/2010/main" val="334534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18</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19</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20</a:t>
            </a:fld>
            <a:endParaRPr lang="en-US"/>
          </a:p>
        </p:txBody>
      </p:sp>
    </p:spTree>
    <p:extLst>
      <p:ext uri="{BB962C8B-B14F-4D97-AF65-F5344CB8AC3E}">
        <p14:creationId xmlns:p14="http://schemas.microsoft.com/office/powerpoint/2010/main" val="334534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21</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22</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ACFE1F-768D-4200-A27C-863D58A8B629}" type="slidenum">
              <a:rPr lang="en-US" smtClean="0"/>
              <a:t>23</a:t>
            </a:fld>
            <a:endParaRPr lang="en-US"/>
          </a:p>
        </p:txBody>
      </p:sp>
    </p:spTree>
    <p:extLst>
      <p:ext uri="{BB962C8B-B14F-4D97-AF65-F5344CB8AC3E}">
        <p14:creationId xmlns:p14="http://schemas.microsoft.com/office/powerpoint/2010/main" val="4188396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24</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25</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26</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27</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28</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29</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30</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31</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32</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33</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34</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colleagues produced</a:t>
            </a:r>
            <a:r>
              <a:rPr lang="en-US" baseline="0" dirty="0" smtClean="0"/>
              <a:t> a paper and copies of it is available on our website.</a:t>
            </a:r>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35</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36</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37</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4</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5</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6</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7</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8</a:t>
            </a:fld>
            <a:endParaRPr lang="en-US"/>
          </a:p>
        </p:txBody>
      </p:sp>
    </p:spTree>
    <p:extLst>
      <p:ext uri="{BB962C8B-B14F-4D97-AF65-F5344CB8AC3E}">
        <p14:creationId xmlns:p14="http://schemas.microsoft.com/office/powerpoint/2010/main" val="167584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CFE1F-768D-4200-A27C-863D58A8B629}" type="slidenum">
              <a:rPr lang="en-US" smtClean="0"/>
              <a:t>9</a:t>
            </a:fld>
            <a:endParaRPr lang="en-US"/>
          </a:p>
        </p:txBody>
      </p:sp>
    </p:spTree>
    <p:extLst>
      <p:ext uri="{BB962C8B-B14F-4D97-AF65-F5344CB8AC3E}">
        <p14:creationId xmlns:p14="http://schemas.microsoft.com/office/powerpoint/2010/main" val="167584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731DB-57FE-473E-8602-48D3C3DDED19}"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33691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731DB-57FE-473E-8602-48D3C3DDED19}"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143350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731DB-57FE-473E-8602-48D3C3DDED19}"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183872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731DB-57FE-473E-8602-48D3C3DDED19}"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42388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731DB-57FE-473E-8602-48D3C3DDED19}"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273936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731DB-57FE-473E-8602-48D3C3DDED19}"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236692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731DB-57FE-473E-8602-48D3C3DDED19}"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63990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731DB-57FE-473E-8602-48D3C3DDED19}"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20059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731DB-57FE-473E-8602-48D3C3DDED19}"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183147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731DB-57FE-473E-8602-48D3C3DDED19}"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29731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731DB-57FE-473E-8602-48D3C3DDED19}"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1099B-A558-4718-BE3B-59358D683839}" type="slidenum">
              <a:rPr lang="en-US" smtClean="0"/>
              <a:t>‹#›</a:t>
            </a:fld>
            <a:endParaRPr lang="en-US"/>
          </a:p>
        </p:txBody>
      </p:sp>
    </p:spTree>
    <p:extLst>
      <p:ext uri="{BB962C8B-B14F-4D97-AF65-F5344CB8AC3E}">
        <p14:creationId xmlns:p14="http://schemas.microsoft.com/office/powerpoint/2010/main" val="373769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731DB-57FE-473E-8602-48D3C3DDED19}" type="datetimeFigureOut">
              <a:rPr lang="en-US" smtClean="0"/>
              <a:t>7/20/2015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1099B-A558-4718-BE3B-59358D683839}" type="slidenum">
              <a:rPr lang="en-US" smtClean="0"/>
              <a:t>‹#›</a:t>
            </a:fld>
            <a:endParaRPr lang="en-US"/>
          </a:p>
        </p:txBody>
      </p:sp>
    </p:spTree>
    <p:extLst>
      <p:ext uri="{BB962C8B-B14F-4D97-AF65-F5344CB8AC3E}">
        <p14:creationId xmlns:p14="http://schemas.microsoft.com/office/powerpoint/2010/main" val="638655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www.puretechnologies.com/" TargetMode="External"/><Relationship Id="rId4" Type="http://schemas.openxmlformats.org/officeDocument/2006/relationships/hyperlink" Target="mailto:info@puretechnologi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haroni" panose="02010803020104030203" pitchFamily="2" charset="-79"/>
                <a:cs typeface="Aharoni" panose="02010803020104030203" pitchFamily="2" charset="-79"/>
              </a:rPr>
              <a:t>Alpha Measurement and Control from a Supplier Perspective</a:t>
            </a:r>
            <a:endParaRPr lang="en-US" sz="36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normAutofit/>
          </a:bodyPr>
          <a:lstStyle/>
          <a:p>
            <a:r>
              <a:rPr lang="en-US" sz="2400" b="1" dirty="0" smtClean="0">
                <a:latin typeface="Aharoni" panose="02010803020104030203" pitchFamily="2" charset="-79"/>
                <a:cs typeface="Aharoni" panose="02010803020104030203" pitchFamily="2" charset="-79"/>
              </a:rPr>
              <a:t>Presented by</a:t>
            </a:r>
          </a:p>
          <a:p>
            <a:r>
              <a:rPr lang="en-US" sz="2400" b="1" dirty="0" smtClean="0">
                <a:latin typeface="Aharoni" panose="02010803020104030203" pitchFamily="2" charset="-79"/>
                <a:cs typeface="Aharoni" panose="02010803020104030203" pitchFamily="2" charset="-79"/>
              </a:rPr>
              <a:t>Jerry Cohn, President</a:t>
            </a:r>
          </a:p>
          <a:p>
            <a:r>
              <a:rPr lang="en-US" sz="2400" b="1" dirty="0" smtClean="0">
                <a:latin typeface="Aharoni" panose="02010803020104030203" pitchFamily="2" charset="-79"/>
                <a:cs typeface="Aharoni" panose="02010803020104030203" pitchFamily="2" charset="-79"/>
              </a:rPr>
              <a:t>PURE TECHNOLOGIES</a:t>
            </a:r>
            <a:endParaRPr lang="en-US" sz="2400" b="1" dirty="0">
              <a:latin typeface="Aharoni" panose="02010803020104030203" pitchFamily="2" charset="-79"/>
              <a:cs typeface="Aharoni" panose="02010803020104030203" pitchFamily="2" charset="-79"/>
            </a:endParaRPr>
          </a:p>
        </p:txBody>
      </p:sp>
      <p:pic>
        <p:nvPicPr>
          <p:cNvPr id="1026"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402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838201"/>
            <a:ext cx="7162800" cy="5016758"/>
          </a:xfrm>
          <a:prstGeom prst="rect">
            <a:avLst/>
          </a:prstGeom>
        </p:spPr>
        <p:txBody>
          <a:bodyPr wrap="square">
            <a:spAutoFit/>
          </a:bodyPr>
          <a:lstStyle/>
          <a:p>
            <a:r>
              <a:rPr lang="en-US" sz="3200" dirty="0"/>
              <a:t>It is necessary to remove radioactive isotopes and especially </a:t>
            </a:r>
            <a:r>
              <a:rPr lang="en-US" sz="3200" b="1" dirty="0"/>
              <a:t>Pb</a:t>
            </a:r>
            <a:r>
              <a:rPr lang="en-US" sz="3200" b="1" baseline="30000" dirty="0"/>
              <a:t>210</a:t>
            </a:r>
            <a:r>
              <a:rPr lang="en-US" sz="3200" dirty="0"/>
              <a:t>. Some firms </a:t>
            </a:r>
            <a:r>
              <a:rPr lang="en-US" sz="3200" dirty="0" smtClean="0"/>
              <a:t>tried </a:t>
            </a:r>
            <a:r>
              <a:rPr lang="en-US" sz="3200" dirty="0"/>
              <a:t>removing </a:t>
            </a:r>
            <a:r>
              <a:rPr lang="en-US" sz="3200" dirty="0" smtClean="0"/>
              <a:t>Po</a:t>
            </a:r>
            <a:r>
              <a:rPr lang="en-US" sz="3200" baseline="30000" dirty="0" smtClean="0"/>
              <a:t>210 </a:t>
            </a:r>
            <a:r>
              <a:rPr lang="en-US" sz="3200" dirty="0" smtClean="0"/>
              <a:t>, an easier process, but </a:t>
            </a:r>
            <a:r>
              <a:rPr lang="en-US" sz="3200" dirty="0"/>
              <a:t>the material will not be at secular </a:t>
            </a:r>
            <a:r>
              <a:rPr lang="en-US" sz="3200" dirty="0" smtClean="0"/>
              <a:t>equilibrium, </a:t>
            </a:r>
            <a:r>
              <a:rPr lang="en-US" sz="3200" dirty="0"/>
              <a:t>as Pb</a:t>
            </a:r>
            <a:r>
              <a:rPr lang="en-US" sz="3200" baseline="30000" dirty="0"/>
              <a:t>210</a:t>
            </a:r>
            <a:r>
              <a:rPr lang="en-US" sz="3200" dirty="0"/>
              <a:t> , higher in the decay chain, will continue to decay and emit more </a:t>
            </a:r>
            <a:r>
              <a:rPr lang="en-US" sz="3200" dirty="0" smtClean="0"/>
              <a:t>Po</a:t>
            </a:r>
            <a:r>
              <a:rPr lang="en-US" sz="3200" baseline="30000" dirty="0" smtClean="0"/>
              <a:t>210</a:t>
            </a:r>
            <a:r>
              <a:rPr lang="en-US" sz="3200" dirty="0" smtClean="0"/>
              <a:t> , </a:t>
            </a:r>
            <a:r>
              <a:rPr lang="en-US" sz="3200" dirty="0"/>
              <a:t>which will result in increasing alpha emissions over time. This method does not result in material that is in secular equilibrium and is not acceptable.</a:t>
            </a:r>
          </a:p>
        </p:txBody>
      </p:sp>
    </p:spTree>
    <p:extLst>
      <p:ext uri="{BB962C8B-B14F-4D97-AF65-F5344CB8AC3E}">
        <p14:creationId xmlns:p14="http://schemas.microsoft.com/office/powerpoint/2010/main" val="342094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077200" cy="1077218"/>
          </a:xfrm>
          <a:prstGeom prst="rect">
            <a:avLst/>
          </a:prstGeom>
          <a:noFill/>
        </p:spPr>
        <p:txBody>
          <a:bodyPr wrap="square" rtlCol="0">
            <a:spAutoFit/>
          </a:bodyPr>
          <a:lstStyle/>
          <a:p>
            <a:r>
              <a:rPr lang="en-US" sz="3200" b="1" i="1" dirty="0" smtClean="0"/>
              <a:t>SECULAR EQUILIBRIUM </a:t>
            </a:r>
            <a:r>
              <a:rPr lang="en-US" sz="3200" dirty="0" smtClean="0"/>
              <a:t>is when the decay of Pb</a:t>
            </a:r>
            <a:r>
              <a:rPr lang="en-US" sz="2800" baseline="30000" dirty="0" smtClean="0"/>
              <a:t>210</a:t>
            </a:r>
            <a:r>
              <a:rPr lang="en-US" sz="3200" dirty="0" smtClean="0"/>
              <a:t> is equal to or less than the decay of Po</a:t>
            </a:r>
            <a:r>
              <a:rPr lang="en-US" sz="3200" baseline="30000" dirty="0" smtClean="0"/>
              <a:t>210</a:t>
            </a:r>
            <a:r>
              <a:rPr lang="en-US" sz="3200" dirty="0" smtClean="0"/>
              <a:t>.</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474" y="1534418"/>
            <a:ext cx="7391400" cy="5323582"/>
          </a:xfrm>
          <a:prstGeom prst="rect">
            <a:avLst/>
          </a:prstGeom>
        </p:spPr>
      </p:pic>
    </p:spTree>
    <p:extLst>
      <p:ext uri="{BB962C8B-B14F-4D97-AF65-F5344CB8AC3E}">
        <p14:creationId xmlns:p14="http://schemas.microsoft.com/office/powerpoint/2010/main" val="85858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6463308"/>
          </a:xfrm>
          <a:prstGeom prst="rect">
            <a:avLst/>
          </a:prstGeom>
          <a:noFill/>
        </p:spPr>
        <p:txBody>
          <a:bodyPr wrap="square" rtlCol="0">
            <a:spAutoFit/>
          </a:bodyPr>
          <a:lstStyle/>
          <a:p>
            <a:r>
              <a:rPr lang="en-US" b="1" dirty="0" smtClean="0"/>
              <a:t>Let us talk about SULA TIN (Sn)… </a:t>
            </a:r>
            <a:r>
              <a:rPr lang="en-US" dirty="0" smtClean="0"/>
              <a:t>Today, the most-used metal is tin (</a:t>
            </a:r>
            <a:r>
              <a:rPr lang="en-US" dirty="0"/>
              <a:t>S</a:t>
            </a:r>
            <a:r>
              <a:rPr lang="en-US" dirty="0" smtClean="0"/>
              <a:t>n). A common concept is that to obtain </a:t>
            </a:r>
            <a:r>
              <a:rPr lang="en-US" dirty="0"/>
              <a:t>S</a:t>
            </a:r>
            <a:r>
              <a:rPr lang="en-US" dirty="0" smtClean="0"/>
              <a:t>ULA tin (0.001 </a:t>
            </a:r>
            <a:r>
              <a:rPr lang="en-US" dirty="0" err="1" smtClean="0"/>
              <a:t>cph</a:t>
            </a:r>
            <a:r>
              <a:rPr lang="en-US" dirty="0" smtClean="0"/>
              <a:t>/cm2), it is necessary to remove virtually all </a:t>
            </a:r>
            <a:r>
              <a:rPr lang="en-US" dirty="0" err="1" smtClean="0"/>
              <a:t>Pb</a:t>
            </a:r>
            <a:r>
              <a:rPr lang="en-US" dirty="0" smtClean="0"/>
              <a:t> in the tin (down to &lt;0.1 ppm) from the tin. We feel that this concept and this tin may not maintain that alpha emission rate over time and could be a problem for customers.</a:t>
            </a:r>
          </a:p>
          <a:p>
            <a:endParaRPr lang="en-US" dirty="0"/>
          </a:p>
          <a:p>
            <a:r>
              <a:rPr lang="en-US" dirty="0" smtClean="0"/>
              <a:t>It is well </a:t>
            </a:r>
            <a:r>
              <a:rPr lang="en-US" dirty="0"/>
              <a:t>known that lead </a:t>
            </a:r>
            <a:r>
              <a:rPr lang="en-US" dirty="0" smtClean="0"/>
              <a:t>consists of 4 </a:t>
            </a:r>
            <a:r>
              <a:rPr lang="en-US" dirty="0"/>
              <a:t>stable </a:t>
            </a:r>
            <a:r>
              <a:rPr lang="en-US" dirty="0" smtClean="0"/>
              <a:t>(non-radioactive) </a:t>
            </a:r>
            <a:r>
              <a:rPr lang="en-US" dirty="0"/>
              <a:t>isotopes:</a:t>
            </a:r>
          </a:p>
          <a:p>
            <a:r>
              <a:rPr lang="en-US" dirty="0" smtClean="0"/>
              <a:t>Pb</a:t>
            </a:r>
            <a:r>
              <a:rPr lang="en-US" baseline="30000" dirty="0" smtClean="0"/>
              <a:t>204</a:t>
            </a:r>
            <a:r>
              <a:rPr lang="en-US" dirty="0" smtClean="0"/>
              <a:t>, Pb</a:t>
            </a:r>
            <a:r>
              <a:rPr lang="en-US" baseline="30000" dirty="0" smtClean="0"/>
              <a:t>206</a:t>
            </a:r>
            <a:r>
              <a:rPr lang="en-US" dirty="0" smtClean="0"/>
              <a:t>, Pb</a:t>
            </a:r>
            <a:r>
              <a:rPr lang="en-US" baseline="30000" dirty="0" smtClean="0"/>
              <a:t>207</a:t>
            </a:r>
            <a:r>
              <a:rPr lang="en-US" dirty="0" smtClean="0"/>
              <a:t>, Pb</a:t>
            </a:r>
            <a:r>
              <a:rPr lang="en-US" baseline="30000" dirty="0" smtClean="0"/>
              <a:t>208</a:t>
            </a:r>
            <a:r>
              <a:rPr lang="en-US" dirty="0" smtClean="0"/>
              <a:t>  and </a:t>
            </a:r>
            <a:r>
              <a:rPr lang="en-US" dirty="0"/>
              <a:t>one radioactive isotope </a:t>
            </a:r>
            <a:r>
              <a:rPr lang="en-US" dirty="0" smtClean="0"/>
              <a:t>Pb</a:t>
            </a:r>
            <a:r>
              <a:rPr lang="en-US" baseline="30000" dirty="0" smtClean="0"/>
              <a:t>210</a:t>
            </a:r>
            <a:r>
              <a:rPr lang="en-US" dirty="0" smtClean="0"/>
              <a:t> </a:t>
            </a:r>
            <a:r>
              <a:rPr lang="en-US" dirty="0"/>
              <a:t>( </a:t>
            </a:r>
            <a:r>
              <a:rPr lang="en-US" dirty="0" smtClean="0"/>
              <a:t>Pb</a:t>
            </a:r>
            <a:r>
              <a:rPr lang="en-US" baseline="30000" dirty="0" smtClean="0"/>
              <a:t>210</a:t>
            </a:r>
            <a:r>
              <a:rPr lang="en-US" dirty="0" smtClean="0"/>
              <a:t> produces Po</a:t>
            </a:r>
            <a:r>
              <a:rPr lang="en-US" baseline="30000" dirty="0" smtClean="0"/>
              <a:t>210 </a:t>
            </a:r>
            <a:r>
              <a:rPr lang="en-US" dirty="0" smtClean="0"/>
              <a:t> which is </a:t>
            </a:r>
            <a:r>
              <a:rPr lang="en-US" dirty="0"/>
              <a:t>a </a:t>
            </a:r>
            <a:r>
              <a:rPr lang="en-US" dirty="0" smtClean="0"/>
              <a:t>major source </a:t>
            </a:r>
            <a:r>
              <a:rPr lang="en-US" dirty="0"/>
              <a:t>of alpha particles ). </a:t>
            </a:r>
            <a:endParaRPr lang="en-US" dirty="0" smtClean="0"/>
          </a:p>
          <a:p>
            <a:endParaRPr lang="en-US" dirty="0"/>
          </a:p>
          <a:p>
            <a:r>
              <a:rPr lang="en-US" dirty="0"/>
              <a:t>The </a:t>
            </a:r>
            <a:r>
              <a:rPr lang="en-US" dirty="0" smtClean="0"/>
              <a:t>problem is that the content </a:t>
            </a:r>
            <a:r>
              <a:rPr lang="en-US" dirty="0"/>
              <a:t>of </a:t>
            </a:r>
            <a:r>
              <a:rPr lang="en-US" b="1" dirty="0" smtClean="0"/>
              <a:t>Pb</a:t>
            </a:r>
            <a:r>
              <a:rPr lang="en-US" b="1" baseline="30000" dirty="0" smtClean="0"/>
              <a:t>210</a:t>
            </a:r>
            <a:r>
              <a:rPr lang="en-US" dirty="0" smtClean="0"/>
              <a:t> in different batches of tin concentrate  </a:t>
            </a:r>
            <a:r>
              <a:rPr lang="en-US" dirty="0"/>
              <a:t>can </a:t>
            </a:r>
            <a:r>
              <a:rPr lang="en-US" dirty="0" smtClean="0"/>
              <a:t>differ </a:t>
            </a:r>
            <a:r>
              <a:rPr lang="en-US" dirty="0"/>
              <a:t>by 1000 and more times. We </a:t>
            </a:r>
            <a:r>
              <a:rPr lang="en-US" dirty="0" smtClean="0"/>
              <a:t>roughly </a:t>
            </a:r>
            <a:r>
              <a:rPr lang="en-US" dirty="0"/>
              <a:t>calculated that </a:t>
            </a:r>
            <a:r>
              <a:rPr lang="en-US" dirty="0" smtClean="0"/>
              <a:t>the content </a:t>
            </a:r>
            <a:r>
              <a:rPr lang="en-US" dirty="0"/>
              <a:t>of </a:t>
            </a:r>
            <a:r>
              <a:rPr lang="en-US" dirty="0" smtClean="0"/>
              <a:t>Pb</a:t>
            </a:r>
            <a:r>
              <a:rPr lang="en-US" baseline="30000" dirty="0" smtClean="0"/>
              <a:t>210</a:t>
            </a:r>
            <a:r>
              <a:rPr lang="en-US" dirty="0" smtClean="0"/>
              <a:t> </a:t>
            </a:r>
            <a:r>
              <a:rPr lang="en-US" dirty="0"/>
              <a:t>must be </a:t>
            </a:r>
            <a:r>
              <a:rPr lang="en-US"/>
              <a:t>&lt; </a:t>
            </a:r>
            <a:r>
              <a:rPr lang="en-US" smtClean="0"/>
              <a:t>0.1ppb </a:t>
            </a:r>
            <a:r>
              <a:rPr lang="en-US" dirty="0" smtClean="0"/>
              <a:t>(not </a:t>
            </a:r>
            <a:r>
              <a:rPr lang="en-US" dirty="0"/>
              <a:t>ppm but ppb) in order to get alpha emission </a:t>
            </a:r>
            <a:r>
              <a:rPr lang="en-US" dirty="0" smtClean="0"/>
              <a:t>rate of 0.001 </a:t>
            </a:r>
            <a:r>
              <a:rPr lang="en-US" dirty="0" err="1"/>
              <a:t>cph</a:t>
            </a:r>
            <a:r>
              <a:rPr lang="en-US" dirty="0"/>
              <a:t>/cm2. </a:t>
            </a:r>
            <a:r>
              <a:rPr lang="en-US" dirty="0" smtClean="0"/>
              <a:t>Trace amounts of Pb</a:t>
            </a:r>
            <a:r>
              <a:rPr lang="en-US" baseline="30000" dirty="0" smtClean="0"/>
              <a:t>204</a:t>
            </a:r>
            <a:r>
              <a:rPr lang="en-US" dirty="0" smtClean="0"/>
              <a:t> Pb</a:t>
            </a:r>
            <a:r>
              <a:rPr lang="en-US" baseline="30000" dirty="0" smtClean="0"/>
              <a:t>206</a:t>
            </a:r>
            <a:r>
              <a:rPr lang="en-US" dirty="0" smtClean="0"/>
              <a:t> Pb</a:t>
            </a:r>
            <a:r>
              <a:rPr lang="en-US" baseline="30000" dirty="0" smtClean="0"/>
              <a:t>207</a:t>
            </a:r>
            <a:r>
              <a:rPr lang="en-US" dirty="0" smtClean="0"/>
              <a:t> Pb</a:t>
            </a:r>
            <a:r>
              <a:rPr lang="en-US" baseline="30000" dirty="0" smtClean="0"/>
              <a:t>208</a:t>
            </a:r>
            <a:r>
              <a:rPr lang="en-US" dirty="0" smtClean="0"/>
              <a:t> are not a problem.</a:t>
            </a:r>
          </a:p>
          <a:p>
            <a:endParaRPr lang="en-US" dirty="0"/>
          </a:p>
          <a:p>
            <a:r>
              <a:rPr lang="en-US" dirty="0"/>
              <a:t>If we </a:t>
            </a:r>
            <a:r>
              <a:rPr lang="en-US" dirty="0" smtClean="0"/>
              <a:t>were to just </a:t>
            </a:r>
            <a:r>
              <a:rPr lang="en-US" dirty="0"/>
              <a:t>reduce </a:t>
            </a:r>
            <a:r>
              <a:rPr lang="en-US" dirty="0" smtClean="0"/>
              <a:t>the content </a:t>
            </a:r>
            <a:r>
              <a:rPr lang="en-US" dirty="0"/>
              <a:t>of lead in </a:t>
            </a:r>
            <a:r>
              <a:rPr lang="en-US" dirty="0" smtClean="0"/>
              <a:t>tin, </a:t>
            </a:r>
            <a:r>
              <a:rPr lang="en-US" dirty="0"/>
              <a:t>even up to 0.01 ppm ( i.e. 10 ppb or less ) it </a:t>
            </a:r>
            <a:r>
              <a:rPr lang="en-US" dirty="0" smtClean="0"/>
              <a:t>does </a:t>
            </a:r>
            <a:r>
              <a:rPr lang="en-US" dirty="0"/>
              <a:t>not automatically mean that </a:t>
            </a:r>
            <a:r>
              <a:rPr lang="en-US" dirty="0" smtClean="0"/>
              <a:t>the alpha emission </a:t>
            </a:r>
            <a:r>
              <a:rPr lang="en-US" dirty="0"/>
              <a:t>of the tin is </a:t>
            </a:r>
            <a:endParaRPr lang="en-US" dirty="0" smtClean="0"/>
          </a:p>
          <a:p>
            <a:r>
              <a:rPr lang="en-US" dirty="0" smtClean="0"/>
              <a:t>&lt; </a:t>
            </a:r>
            <a:r>
              <a:rPr lang="en-US" dirty="0"/>
              <a:t>0.001 </a:t>
            </a:r>
            <a:r>
              <a:rPr lang="en-US" dirty="0" err="1"/>
              <a:t>cph</a:t>
            </a:r>
            <a:r>
              <a:rPr lang="en-US" dirty="0"/>
              <a:t>/cm2 and </a:t>
            </a:r>
            <a:r>
              <a:rPr lang="en-US" dirty="0" smtClean="0"/>
              <a:t>that it </a:t>
            </a:r>
            <a:r>
              <a:rPr lang="en-US" dirty="0"/>
              <a:t>is </a:t>
            </a:r>
            <a:r>
              <a:rPr lang="en-US" dirty="0" smtClean="0"/>
              <a:t>in secular </a:t>
            </a:r>
            <a:r>
              <a:rPr lang="en-US" dirty="0"/>
              <a:t>equilibrium. </a:t>
            </a:r>
            <a:r>
              <a:rPr lang="en-US" dirty="0" smtClean="0"/>
              <a:t> According </a:t>
            </a:r>
            <a:r>
              <a:rPr lang="en-US" dirty="0"/>
              <a:t>to our experience </a:t>
            </a:r>
            <a:r>
              <a:rPr lang="en-US" dirty="0" smtClean="0"/>
              <a:t>it is more </a:t>
            </a:r>
            <a:r>
              <a:rPr lang="en-US" dirty="0"/>
              <a:t>important to remove </a:t>
            </a:r>
            <a:r>
              <a:rPr lang="en-US" b="1" dirty="0" smtClean="0"/>
              <a:t>Pb</a:t>
            </a:r>
            <a:r>
              <a:rPr lang="en-US" b="1" baseline="30000" dirty="0" smtClean="0"/>
              <a:t>210</a:t>
            </a:r>
            <a:r>
              <a:rPr lang="en-US" dirty="0" smtClean="0"/>
              <a:t> </a:t>
            </a:r>
            <a:r>
              <a:rPr lang="en-US" dirty="0"/>
              <a:t>and other alpha </a:t>
            </a:r>
            <a:r>
              <a:rPr lang="en-US" dirty="0" smtClean="0"/>
              <a:t>emitting sources</a:t>
            </a:r>
            <a:r>
              <a:rPr lang="en-US" dirty="0"/>
              <a:t>. We know </a:t>
            </a:r>
            <a:r>
              <a:rPr lang="en-US" dirty="0" smtClean="0"/>
              <a:t>how to do this and therefore </a:t>
            </a:r>
            <a:r>
              <a:rPr lang="en-US" dirty="0"/>
              <a:t>we </a:t>
            </a:r>
            <a:r>
              <a:rPr lang="en-US" dirty="0" smtClean="0"/>
              <a:t>produce </a:t>
            </a:r>
            <a:r>
              <a:rPr lang="en-US" dirty="0"/>
              <a:t>SULA Tin &lt; 0.001 </a:t>
            </a:r>
            <a:r>
              <a:rPr lang="en-US" dirty="0" err="1"/>
              <a:t>cph</a:t>
            </a:r>
            <a:r>
              <a:rPr lang="en-US" dirty="0"/>
              <a:t>/cm2 </a:t>
            </a:r>
            <a:r>
              <a:rPr lang="en-US" dirty="0" smtClean="0"/>
              <a:t>and also tin/lead alloys (0.001 </a:t>
            </a:r>
            <a:r>
              <a:rPr lang="en-US" dirty="0" err="1" smtClean="0"/>
              <a:t>cph</a:t>
            </a:r>
            <a:r>
              <a:rPr lang="en-US" dirty="0" smtClean="0"/>
              <a:t>/cm2) with </a:t>
            </a:r>
            <a:r>
              <a:rPr lang="en-US" dirty="0"/>
              <a:t>any content of Lead : Sn100 + some % of </a:t>
            </a:r>
            <a:r>
              <a:rPr lang="en-US" dirty="0" smtClean="0"/>
              <a:t>impurities, alloys </a:t>
            </a:r>
            <a:r>
              <a:rPr lang="en-US" dirty="0"/>
              <a:t>Sn90Pb10, </a:t>
            </a:r>
            <a:r>
              <a:rPr lang="en-US" dirty="0" smtClean="0"/>
              <a:t>Sn10Pb90, Sn63Pb37, etc.</a:t>
            </a:r>
            <a:endParaRPr lang="en-US" dirty="0"/>
          </a:p>
          <a:p>
            <a:r>
              <a:rPr lang="en-US" dirty="0"/>
              <a:t> </a:t>
            </a:r>
          </a:p>
        </p:txBody>
      </p:sp>
    </p:spTree>
    <p:extLst>
      <p:ext uri="{BB962C8B-B14F-4D97-AF65-F5344CB8AC3E}">
        <p14:creationId xmlns:p14="http://schemas.microsoft.com/office/powerpoint/2010/main" val="413038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914400"/>
            <a:ext cx="6629400" cy="4709160"/>
          </a:xfrm>
          <a:prstGeom prst="rect">
            <a:avLst/>
          </a:prstGeom>
        </p:spPr>
      </p:pic>
    </p:spTree>
    <p:extLst>
      <p:ext uri="{BB962C8B-B14F-4D97-AF65-F5344CB8AC3E}">
        <p14:creationId xmlns:p14="http://schemas.microsoft.com/office/powerpoint/2010/main" val="41463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332331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1010553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4260172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2301851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676400"/>
            <a:ext cx="7086600" cy="523220"/>
          </a:xfrm>
          <a:prstGeom prst="rect">
            <a:avLst/>
          </a:prstGeom>
          <a:noFill/>
        </p:spPr>
        <p:txBody>
          <a:bodyPr wrap="square" rtlCol="0">
            <a:spAutoFit/>
          </a:bodyPr>
          <a:lstStyle/>
          <a:p>
            <a:r>
              <a:rPr lang="en-US" sz="2800" dirty="0" smtClean="0"/>
              <a:t> </a:t>
            </a:r>
            <a:endParaRPr lang="en-US" sz="2800" dirty="0"/>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1143000"/>
            <a:ext cx="6934200" cy="4401205"/>
          </a:xfrm>
          <a:prstGeom prst="rect">
            <a:avLst/>
          </a:prstGeom>
          <a:noFill/>
        </p:spPr>
        <p:txBody>
          <a:bodyPr wrap="square" rtlCol="0">
            <a:spAutoFit/>
          </a:bodyPr>
          <a:lstStyle/>
          <a:p>
            <a:r>
              <a:rPr lang="en-US" sz="4000" dirty="0" smtClean="0"/>
              <a:t>After processing, we test and then store each individual metal – tin, lead, copper, silver, etc. These metals are then ready for a customer’s order or for alloying and to be put into the required form/shape. </a:t>
            </a:r>
            <a:endParaRPr lang="en-US" sz="4000" dirty="0"/>
          </a:p>
        </p:txBody>
      </p:sp>
    </p:spTree>
    <p:extLst>
      <p:ext uri="{BB962C8B-B14F-4D97-AF65-F5344CB8AC3E}">
        <p14:creationId xmlns:p14="http://schemas.microsoft.com/office/powerpoint/2010/main" val="966562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676400"/>
            <a:ext cx="7086600" cy="4401205"/>
          </a:xfrm>
          <a:prstGeom prst="rect">
            <a:avLst/>
          </a:prstGeom>
          <a:noFill/>
        </p:spPr>
        <p:txBody>
          <a:bodyPr wrap="square" rtlCol="0">
            <a:spAutoFit/>
          </a:bodyPr>
          <a:lstStyle/>
          <a:p>
            <a:pPr lvl="0"/>
            <a:r>
              <a:rPr lang="en-US" sz="3600" dirty="0"/>
              <a:t>After the metal has undergone its processing and testing, it is stored for future use. We have found that by producing large batches – 500 kg or </a:t>
            </a:r>
            <a:r>
              <a:rPr lang="en-US" sz="3600" dirty="0" smtClean="0"/>
              <a:t>larger - </a:t>
            </a:r>
            <a:r>
              <a:rPr lang="en-US" sz="3600" dirty="0"/>
              <a:t>results in efficiency in manufacturing and testing, even though more inventory is required. </a:t>
            </a:r>
          </a:p>
          <a:p>
            <a:r>
              <a:rPr lang="en-US" sz="2800" dirty="0" smtClean="0"/>
              <a:t> </a:t>
            </a:r>
            <a:endParaRPr lang="en-US" sz="2800" dirty="0"/>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156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1144" y="1524000"/>
            <a:ext cx="7086600" cy="4524315"/>
          </a:xfrm>
          <a:prstGeom prst="rect">
            <a:avLst/>
          </a:prstGeom>
          <a:noFill/>
        </p:spPr>
        <p:txBody>
          <a:bodyPr wrap="square" rtlCol="0">
            <a:spAutoFit/>
          </a:bodyPr>
          <a:lstStyle/>
          <a:p>
            <a:r>
              <a:rPr lang="en-US" sz="3200" dirty="0" smtClean="0">
                <a:cs typeface="Aharoni" panose="02010803020104030203" pitchFamily="2" charset="-79"/>
              </a:rPr>
              <a:t>I am Jerry Cohn, co-founder of Pure Technologies, and for almost 20 years now, we have been suppliers of low, ultra-low and super ultra-low alpha materials. I have been asked to present some information regarding alpha measurement and how we obtain consistency of alpha quality from a supplier’s perspective.</a:t>
            </a:r>
            <a:endParaRPr lang="en-US" sz="3200" dirty="0">
              <a:cs typeface="Aharoni" panose="02010803020104030203" pitchFamily="2" charset="-79"/>
            </a:endParaRPr>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075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1381913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990600"/>
            <a:ext cx="6096000" cy="4572000"/>
          </a:xfrm>
          <a:prstGeom prst="rect">
            <a:avLst/>
          </a:prstGeom>
        </p:spPr>
      </p:pic>
    </p:spTree>
    <p:extLst>
      <p:ext uri="{BB962C8B-B14F-4D97-AF65-F5344CB8AC3E}">
        <p14:creationId xmlns:p14="http://schemas.microsoft.com/office/powerpoint/2010/main" val="306685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1066800"/>
            <a:ext cx="7086600" cy="5016758"/>
          </a:xfrm>
          <a:prstGeom prst="rect">
            <a:avLst/>
          </a:prstGeom>
        </p:spPr>
        <p:txBody>
          <a:bodyPr wrap="square">
            <a:spAutoFit/>
          </a:bodyPr>
          <a:lstStyle/>
          <a:p>
            <a:pPr lvl="0"/>
            <a:r>
              <a:rPr lang="en-US" sz="3200" dirty="0" smtClean="0"/>
              <a:t>This </a:t>
            </a:r>
            <a:r>
              <a:rPr lang="en-US" sz="3200" dirty="0"/>
              <a:t>inventory is necessary as it gives us the opportunity to </a:t>
            </a:r>
            <a:r>
              <a:rPr lang="en-US" sz="3200" dirty="0" smtClean="0"/>
              <a:t>test and retest </a:t>
            </a:r>
            <a:r>
              <a:rPr lang="en-US" sz="3200" dirty="0"/>
              <a:t>the material over time </a:t>
            </a:r>
            <a:r>
              <a:rPr lang="en-US" sz="3200" dirty="0" smtClean="0"/>
              <a:t>so as to certify and guarantee  </a:t>
            </a:r>
            <a:r>
              <a:rPr lang="en-US" sz="3200" dirty="0"/>
              <a:t>that the material is at secular </a:t>
            </a:r>
            <a:r>
              <a:rPr lang="en-US" sz="3200" dirty="0" smtClean="0"/>
              <a:t>equilibrium and will not increase in alpha emissions. This maintains consistency.</a:t>
            </a:r>
          </a:p>
          <a:p>
            <a:pPr lvl="0"/>
            <a:endParaRPr lang="en-US" sz="3200" dirty="0"/>
          </a:p>
          <a:p>
            <a:pPr lvl="0"/>
            <a:r>
              <a:rPr lang="en-US" sz="3200" dirty="0" smtClean="0"/>
              <a:t>The following slides show the repeated testing over time of various tin and alloys over time and our consistency.</a:t>
            </a:r>
            <a:endParaRPr lang="en-US" sz="3200" dirty="0"/>
          </a:p>
        </p:txBody>
      </p:sp>
    </p:spTree>
    <p:extLst>
      <p:ext uri="{BB962C8B-B14F-4D97-AF65-F5344CB8AC3E}">
        <p14:creationId xmlns:p14="http://schemas.microsoft.com/office/powerpoint/2010/main" val="3650984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82296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531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1066800"/>
            <a:ext cx="7086600" cy="4401205"/>
          </a:xfrm>
          <a:prstGeom prst="rect">
            <a:avLst/>
          </a:prstGeom>
        </p:spPr>
        <p:txBody>
          <a:bodyPr wrap="square">
            <a:spAutoFit/>
          </a:bodyPr>
          <a:lstStyle/>
          <a:p>
            <a:r>
              <a:rPr lang="en-US" sz="4000" dirty="0"/>
              <a:t>Upon receiving a customer’s specific order, the metal or metals required for an alloy are combined into a homogeneous batch. </a:t>
            </a:r>
            <a:r>
              <a:rPr lang="en-US" sz="4000" dirty="0" smtClean="0"/>
              <a:t>After alloying, this </a:t>
            </a:r>
            <a:r>
              <a:rPr lang="en-US" sz="4000" dirty="0"/>
              <a:t>batch is </a:t>
            </a:r>
            <a:r>
              <a:rPr lang="en-US" sz="4000" dirty="0" smtClean="0"/>
              <a:t>again tested</a:t>
            </a:r>
            <a:r>
              <a:rPr lang="en-US" sz="4000" dirty="0"/>
              <a:t>. </a:t>
            </a:r>
          </a:p>
          <a:p>
            <a:pPr lvl="0"/>
            <a:endParaRPr lang="en-US" sz="4000" b="1" dirty="0"/>
          </a:p>
        </p:txBody>
      </p:sp>
    </p:spTree>
    <p:extLst>
      <p:ext uri="{BB962C8B-B14F-4D97-AF65-F5344CB8AC3E}">
        <p14:creationId xmlns:p14="http://schemas.microsoft.com/office/powerpoint/2010/main" val="3389863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1066800"/>
            <a:ext cx="7086600" cy="1323439"/>
          </a:xfrm>
          <a:prstGeom prst="rect">
            <a:avLst/>
          </a:prstGeom>
        </p:spPr>
        <p:txBody>
          <a:bodyPr wrap="square">
            <a:spAutoFit/>
          </a:bodyPr>
          <a:lstStyle/>
          <a:p>
            <a:endParaRPr lang="en-US" sz="4000" dirty="0"/>
          </a:p>
          <a:p>
            <a:pPr lvl="0"/>
            <a:endParaRPr lang="en-US" sz="40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1832285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447800" y="1173811"/>
            <a:ext cx="6553200" cy="3416320"/>
          </a:xfrm>
          <a:prstGeom prst="rect">
            <a:avLst/>
          </a:prstGeom>
          <a:noFill/>
        </p:spPr>
        <p:txBody>
          <a:bodyPr wrap="square" rtlCol="0">
            <a:spAutoFit/>
          </a:bodyPr>
          <a:lstStyle/>
          <a:p>
            <a:pPr lvl="0"/>
            <a:r>
              <a:rPr lang="en-US" sz="3600" dirty="0"/>
              <a:t>An archival sample of each batch is stored for future reference.</a:t>
            </a:r>
          </a:p>
          <a:p>
            <a:r>
              <a:rPr lang="en-US" sz="3600" dirty="0"/>
              <a:t> </a:t>
            </a:r>
          </a:p>
          <a:p>
            <a:r>
              <a:rPr lang="en-US" sz="3600" dirty="0"/>
              <a:t>The tested material or alloy is then put into the required form or shape and then </a:t>
            </a:r>
            <a:r>
              <a:rPr lang="en-US" sz="3600" dirty="0" smtClean="0"/>
              <a:t>retested.</a:t>
            </a:r>
            <a:endParaRPr lang="en-US" sz="3600" dirty="0"/>
          </a:p>
        </p:txBody>
      </p:sp>
    </p:spTree>
    <p:extLst>
      <p:ext uri="{BB962C8B-B14F-4D97-AF65-F5344CB8AC3E}">
        <p14:creationId xmlns:p14="http://schemas.microsoft.com/office/powerpoint/2010/main" val="3502498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447800" y="1295400"/>
            <a:ext cx="6553200" cy="2862322"/>
          </a:xfrm>
          <a:prstGeom prst="rect">
            <a:avLst/>
          </a:prstGeom>
          <a:noFill/>
        </p:spPr>
        <p:txBody>
          <a:bodyPr wrap="square" rtlCol="0">
            <a:spAutoFit/>
          </a:bodyPr>
          <a:lstStyle/>
          <a:p>
            <a:pPr lvl="0" algn="ctr"/>
            <a:r>
              <a:rPr lang="en-US" sz="6000" dirty="0" smtClean="0"/>
              <a:t>MEASUREMENT  OF IMPURITIES  AND ALPHA  EMISSIONS </a:t>
            </a:r>
            <a:endParaRPr lang="en-US" sz="6000" dirty="0"/>
          </a:p>
        </p:txBody>
      </p:sp>
    </p:spTree>
    <p:extLst>
      <p:ext uri="{BB962C8B-B14F-4D97-AF65-F5344CB8AC3E}">
        <p14:creationId xmlns:p14="http://schemas.microsoft.com/office/powerpoint/2010/main" val="2822004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914400" y="509855"/>
            <a:ext cx="6553200" cy="3477875"/>
          </a:xfrm>
          <a:prstGeom prst="rect">
            <a:avLst/>
          </a:prstGeom>
          <a:noFill/>
        </p:spPr>
        <p:txBody>
          <a:bodyPr wrap="square" rtlCol="0">
            <a:spAutoFit/>
          </a:bodyPr>
          <a:lstStyle/>
          <a:p>
            <a:pPr algn="ctr"/>
            <a:r>
              <a:rPr lang="en-US" sz="3200" dirty="0"/>
              <a:t>We use a calibrated ICP device for analysis of chemical </a:t>
            </a:r>
            <a:r>
              <a:rPr lang="en-US" sz="3200" dirty="0" smtClean="0"/>
              <a:t>elements. If </a:t>
            </a:r>
            <a:r>
              <a:rPr lang="en-US" sz="3200" dirty="0"/>
              <a:t>a customer wants further analysis a sample </a:t>
            </a:r>
            <a:r>
              <a:rPr lang="en-US" sz="3200" dirty="0" smtClean="0"/>
              <a:t>can be sent </a:t>
            </a:r>
            <a:r>
              <a:rPr lang="en-US" sz="3200" dirty="0"/>
              <a:t>to an independent laboratory for GDMS or other testing.</a:t>
            </a:r>
          </a:p>
          <a:p>
            <a:pPr lvl="0" algn="ctr"/>
            <a:endParaRPr lang="en-US" sz="6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035859"/>
            <a:ext cx="4419600" cy="3314700"/>
          </a:xfrm>
          <a:prstGeom prst="rect">
            <a:avLst/>
          </a:prstGeom>
        </p:spPr>
      </p:pic>
    </p:spTree>
    <p:extLst>
      <p:ext uri="{BB962C8B-B14F-4D97-AF65-F5344CB8AC3E}">
        <p14:creationId xmlns:p14="http://schemas.microsoft.com/office/powerpoint/2010/main" val="1338553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214907" y="1143000"/>
            <a:ext cx="6553200" cy="5755422"/>
          </a:xfrm>
          <a:prstGeom prst="rect">
            <a:avLst/>
          </a:prstGeom>
          <a:noFill/>
        </p:spPr>
        <p:txBody>
          <a:bodyPr wrap="square" rtlCol="0">
            <a:spAutoFit/>
          </a:bodyPr>
          <a:lstStyle/>
          <a:p>
            <a:pPr algn="ctr"/>
            <a:r>
              <a:rPr lang="en-US" sz="4400" dirty="0"/>
              <a:t>Sometimes a customer requires their own testing of a sample from </a:t>
            </a:r>
            <a:r>
              <a:rPr lang="en-US" sz="4400" dirty="0" smtClean="0"/>
              <a:t>their order prior to shipping</a:t>
            </a:r>
            <a:r>
              <a:rPr lang="en-US" sz="4400" dirty="0"/>
              <a:t>, which is fine with us</a:t>
            </a:r>
            <a:r>
              <a:rPr lang="en-US" sz="4400" dirty="0" smtClean="0"/>
              <a:t>. We send a sample to them for their verification.</a:t>
            </a:r>
            <a:endParaRPr lang="en-US" sz="4400" dirty="0"/>
          </a:p>
          <a:p>
            <a:pPr algn="ctr"/>
            <a:endParaRPr lang="en-US" sz="6000" dirty="0"/>
          </a:p>
        </p:txBody>
      </p:sp>
    </p:spTree>
    <p:extLst>
      <p:ext uri="{BB962C8B-B14F-4D97-AF65-F5344CB8AC3E}">
        <p14:creationId xmlns:p14="http://schemas.microsoft.com/office/powerpoint/2010/main" val="3319742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524000"/>
            <a:ext cx="7086600" cy="4524315"/>
          </a:xfrm>
          <a:prstGeom prst="rect">
            <a:avLst/>
          </a:prstGeom>
          <a:noFill/>
        </p:spPr>
        <p:txBody>
          <a:bodyPr wrap="square" rtlCol="0">
            <a:spAutoFit/>
          </a:bodyPr>
          <a:lstStyle/>
          <a:p>
            <a:r>
              <a:rPr lang="en-US" sz="3600" dirty="0" smtClean="0">
                <a:cs typeface="Aharoni" panose="02010803020104030203" pitchFamily="2" charset="-79"/>
              </a:rPr>
              <a:t>I will attempt to explain how we control the quality and consistency of our material without sounding like a commercial – a bit difficult to do. Of course I will not divulge proprietary information but will give you some glimpse into what we do to accomplish this. </a:t>
            </a:r>
            <a:endParaRPr lang="en-US" sz="3600" dirty="0">
              <a:cs typeface="Aharoni" panose="02010803020104030203" pitchFamily="2" charset="-79"/>
            </a:endParaRPr>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26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212761" y="2374140"/>
            <a:ext cx="6553200" cy="1938992"/>
          </a:xfrm>
          <a:prstGeom prst="rect">
            <a:avLst/>
          </a:prstGeom>
          <a:noFill/>
        </p:spPr>
        <p:txBody>
          <a:bodyPr wrap="square" rtlCol="0">
            <a:spAutoFit/>
          </a:bodyPr>
          <a:lstStyle/>
          <a:p>
            <a:pPr algn="ctr"/>
            <a:r>
              <a:rPr lang="en-US" sz="6000" b="1" dirty="0" smtClean="0"/>
              <a:t>Alpha Measurement</a:t>
            </a:r>
            <a:endParaRPr lang="en-US" sz="6000" b="1" dirty="0"/>
          </a:p>
        </p:txBody>
      </p:sp>
    </p:spTree>
    <p:extLst>
      <p:ext uri="{BB962C8B-B14F-4D97-AF65-F5344CB8AC3E}">
        <p14:creationId xmlns:p14="http://schemas.microsoft.com/office/powerpoint/2010/main" val="3643347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219200" y="762000"/>
            <a:ext cx="6553200" cy="2000548"/>
          </a:xfrm>
          <a:prstGeom prst="rect">
            <a:avLst/>
          </a:prstGeom>
          <a:noFill/>
        </p:spPr>
        <p:txBody>
          <a:bodyPr wrap="square" rtlCol="0">
            <a:spAutoFit/>
          </a:bodyPr>
          <a:lstStyle/>
          <a:p>
            <a:pPr algn="ctr"/>
            <a:r>
              <a:rPr lang="en-US" sz="4000" dirty="0"/>
              <a:t> </a:t>
            </a:r>
            <a:r>
              <a:rPr lang="en-US" sz="2800" dirty="0"/>
              <a:t>For the alpha measuring lab, in addition to taking air high above the ground and filtering it, we keep a positive pressure in this room to minimize </a:t>
            </a:r>
            <a:r>
              <a:rPr lang="en-US" sz="2800" dirty="0" smtClean="0"/>
              <a:t>any contamination.</a:t>
            </a:r>
            <a:endParaRPr lang="en-US" sz="28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035859"/>
            <a:ext cx="5181600" cy="2876550"/>
          </a:xfrm>
          <a:prstGeom prst="rect">
            <a:avLst/>
          </a:prstGeom>
        </p:spPr>
      </p:pic>
    </p:spTree>
    <p:extLst>
      <p:ext uri="{BB962C8B-B14F-4D97-AF65-F5344CB8AC3E}">
        <p14:creationId xmlns:p14="http://schemas.microsoft.com/office/powerpoint/2010/main" val="376333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36" y="6092188"/>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2" name="TextBox 1"/>
          <p:cNvSpPr txBox="1"/>
          <p:nvPr/>
        </p:nvSpPr>
        <p:spPr>
          <a:xfrm>
            <a:off x="1219200" y="2374140"/>
            <a:ext cx="6705600" cy="1938992"/>
          </a:xfrm>
          <a:prstGeom prst="rect">
            <a:avLst/>
          </a:prstGeom>
          <a:noFill/>
        </p:spPr>
        <p:txBody>
          <a:bodyPr wrap="square" rtlCol="0">
            <a:spAutoFit/>
          </a:bodyPr>
          <a:lstStyle/>
          <a:p>
            <a:r>
              <a:rPr lang="en-US" sz="4000" dirty="0"/>
              <a:t>Taking </a:t>
            </a:r>
            <a:r>
              <a:rPr lang="en-US" sz="4000" b="1" dirty="0"/>
              <a:t>sufficient time </a:t>
            </a:r>
            <a:r>
              <a:rPr lang="en-US" sz="4000" dirty="0"/>
              <a:t>to accurately measure the alpha emissions is very important. </a:t>
            </a:r>
          </a:p>
        </p:txBody>
      </p:sp>
    </p:spTree>
    <p:extLst>
      <p:ext uri="{BB962C8B-B14F-4D97-AF65-F5344CB8AC3E}">
        <p14:creationId xmlns:p14="http://schemas.microsoft.com/office/powerpoint/2010/main" val="1089227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36" y="6092188"/>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147482" y="1066800"/>
            <a:ext cx="6820436" cy="4524315"/>
          </a:xfrm>
          <a:prstGeom prst="rect">
            <a:avLst/>
          </a:prstGeom>
          <a:noFill/>
        </p:spPr>
        <p:txBody>
          <a:bodyPr wrap="square" rtlCol="0">
            <a:spAutoFit/>
          </a:bodyPr>
          <a:lstStyle/>
          <a:p>
            <a:r>
              <a:rPr lang="en-US" sz="3600" dirty="0" smtClean="0"/>
              <a:t>In order to obtain accurate alpha emission measurements, we have found it necessary to take enough time to measure the background </a:t>
            </a:r>
            <a:r>
              <a:rPr lang="en-US" sz="3600" b="1" i="1" dirty="0" smtClean="0"/>
              <a:t>before </a:t>
            </a:r>
            <a:r>
              <a:rPr lang="en-US" sz="3600" dirty="0" smtClean="0"/>
              <a:t>and</a:t>
            </a:r>
            <a:r>
              <a:rPr lang="en-US" sz="3600" b="1" i="1" dirty="0" smtClean="0"/>
              <a:t>  after </a:t>
            </a:r>
            <a:r>
              <a:rPr lang="en-US" sz="3600" dirty="0" smtClean="0"/>
              <a:t>measuring the sample. We average the background rate in determining the sample’s alpha emission rate.</a:t>
            </a:r>
            <a:endParaRPr lang="en-US" sz="3600" dirty="0"/>
          </a:p>
        </p:txBody>
      </p:sp>
    </p:spTree>
    <p:extLst>
      <p:ext uri="{BB962C8B-B14F-4D97-AF65-F5344CB8AC3E}">
        <p14:creationId xmlns:p14="http://schemas.microsoft.com/office/powerpoint/2010/main" val="1402420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36" y="6092188"/>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305" y="381000"/>
            <a:ext cx="4438650" cy="570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269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36" y="6092188"/>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137634" y="1064654"/>
            <a:ext cx="7391400" cy="4801314"/>
          </a:xfrm>
          <a:prstGeom prst="rect">
            <a:avLst/>
          </a:prstGeom>
          <a:noFill/>
        </p:spPr>
        <p:txBody>
          <a:bodyPr wrap="square" rtlCol="0">
            <a:spAutoFit/>
          </a:bodyPr>
          <a:lstStyle/>
          <a:p>
            <a:pPr algn="ctr"/>
            <a:r>
              <a:rPr lang="en-US" sz="1400" b="1" dirty="0"/>
              <a:t>Peculiarities Of Measuring The Alpha Particle Activity Of Flat Samples </a:t>
            </a:r>
            <a:endParaRPr lang="en-US" sz="1400" dirty="0"/>
          </a:p>
          <a:p>
            <a:pPr algn="ctr"/>
            <a:r>
              <a:rPr lang="en-US" sz="1400" b="1" dirty="0"/>
              <a:t>Of Metals, Alloys And Powders Using Gas Flow Proportional Counters</a:t>
            </a:r>
            <a:endParaRPr lang="en-US" sz="1400" dirty="0"/>
          </a:p>
          <a:p>
            <a:pPr algn="ctr"/>
            <a:r>
              <a:rPr lang="en-US" sz="1400" b="1" dirty="0"/>
              <a:t>Specifically the Model 1950 Manufactured by “Spectrum Sciences”, USA</a:t>
            </a:r>
            <a:endParaRPr lang="en-US" sz="1400" dirty="0"/>
          </a:p>
          <a:p>
            <a:r>
              <a:rPr lang="en-US" sz="1400" b="1" dirty="0"/>
              <a:t> </a:t>
            </a:r>
            <a:endParaRPr lang="en-US" sz="1400" dirty="0"/>
          </a:p>
          <a:p>
            <a:pPr algn="ctr"/>
            <a:r>
              <a:rPr lang="en-US" sz="1400" dirty="0"/>
              <a:t>S.M. </a:t>
            </a:r>
            <a:r>
              <a:rPr lang="en-US" sz="1400" dirty="0" err="1"/>
              <a:t>Zakharyasah</a:t>
            </a:r>
            <a:r>
              <a:rPr lang="en-US" sz="1400" dirty="0"/>
              <a:t>, Y.B. Tolstukhin, I.V. </a:t>
            </a:r>
            <a:r>
              <a:rPr lang="en-US" sz="1400" dirty="0" err="1"/>
              <a:t>Fedotova</a:t>
            </a:r>
            <a:endParaRPr lang="en-US" sz="1400" dirty="0"/>
          </a:p>
          <a:p>
            <a:pPr algn="ctr"/>
            <a:r>
              <a:rPr lang="en-US" sz="1400" dirty="0"/>
              <a:t> </a:t>
            </a:r>
          </a:p>
          <a:p>
            <a:pPr algn="ctr"/>
            <a:r>
              <a:rPr lang="en-US" sz="1400" dirty="0"/>
              <a:t>Pure Technologies, LLC</a:t>
            </a:r>
          </a:p>
          <a:p>
            <a:pPr algn="ctr"/>
            <a:r>
              <a:rPr lang="en-US" sz="1400" dirty="0"/>
              <a:t>177 US Hwy # 1; No. 306</a:t>
            </a:r>
          </a:p>
          <a:p>
            <a:pPr algn="ctr"/>
            <a:r>
              <a:rPr lang="en-US" sz="1400" dirty="0"/>
              <a:t>Tequesta, FL 33469 USA</a:t>
            </a:r>
          </a:p>
          <a:p>
            <a:pPr algn="ctr"/>
            <a:r>
              <a:rPr lang="en-US" sz="1400" dirty="0"/>
              <a:t>Tel. 404 351 6136   Fax. 877 738 8263</a:t>
            </a:r>
          </a:p>
          <a:p>
            <a:pPr algn="ctr"/>
            <a:r>
              <a:rPr lang="en-US" sz="1400" dirty="0"/>
              <a:t>e-mail: </a:t>
            </a:r>
            <a:r>
              <a:rPr lang="en-US" sz="1400" u="sng" dirty="0" err="1">
                <a:hlinkClick r:id="rId4"/>
              </a:rPr>
              <a:t>info@puretechnologies</a:t>
            </a:r>
            <a:r>
              <a:rPr lang="en-US" sz="1400" dirty="0"/>
              <a:t>   website:  </a:t>
            </a:r>
            <a:r>
              <a:rPr lang="en-US" sz="1400" u="sng" dirty="0">
                <a:hlinkClick r:id="rId5"/>
              </a:rPr>
              <a:t>www.puretechnologies.com</a:t>
            </a:r>
            <a:endParaRPr lang="en-US" sz="1400" dirty="0"/>
          </a:p>
          <a:p>
            <a:r>
              <a:rPr lang="en-US" sz="1400" dirty="0"/>
              <a:t> </a:t>
            </a:r>
          </a:p>
          <a:p>
            <a:r>
              <a:rPr lang="en-US" sz="1400" dirty="0"/>
              <a:t> </a:t>
            </a:r>
          </a:p>
          <a:p>
            <a:r>
              <a:rPr lang="en-US" sz="1400" dirty="0"/>
              <a:t>ABSTRACT</a:t>
            </a:r>
          </a:p>
          <a:p>
            <a:r>
              <a:rPr lang="en-US" sz="1400" dirty="0"/>
              <a:t> </a:t>
            </a:r>
          </a:p>
          <a:p>
            <a:r>
              <a:rPr lang="en-US" sz="1400" dirty="0"/>
              <a:t>Naturally occurring radioactive emissions from solder (</a:t>
            </a:r>
            <a:r>
              <a:rPr lang="en-US" sz="1400" dirty="0" err="1"/>
              <a:t>Pb</a:t>
            </a:r>
            <a:r>
              <a:rPr lang="en-US" sz="1400" dirty="0"/>
              <a:t>/Sn or </a:t>
            </a:r>
            <a:r>
              <a:rPr lang="en-US" sz="1400" dirty="0" err="1"/>
              <a:t>Pb</a:t>
            </a:r>
            <a:r>
              <a:rPr lang="en-US" sz="1400" dirty="0"/>
              <a:t>-free) in semiconductor devices may result in memory device malfunctions and possible consequential product liability.  These “soft errors” occur randomly but do not cause permanent physical damage to the memory cell.  The principal product developed to reduce the probability of soft error malfunctions in memory devices is low alpha lead/tin alloys and low alpha lead-free alloys.</a:t>
            </a:r>
          </a:p>
          <a:p>
            <a:r>
              <a:rPr lang="en-US" sz="1400" dirty="0"/>
              <a:t> </a:t>
            </a:r>
          </a:p>
          <a:p>
            <a:endParaRPr lang="en-US" sz="1200" dirty="0"/>
          </a:p>
        </p:txBody>
      </p:sp>
    </p:spTree>
    <p:extLst>
      <p:ext uri="{BB962C8B-B14F-4D97-AF65-F5344CB8AC3E}">
        <p14:creationId xmlns:p14="http://schemas.microsoft.com/office/powerpoint/2010/main" val="332836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36" y="6092188"/>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137634" y="1064654"/>
            <a:ext cx="7391400" cy="2954655"/>
          </a:xfrm>
          <a:prstGeom prst="rect">
            <a:avLst/>
          </a:prstGeom>
          <a:noFill/>
        </p:spPr>
        <p:txBody>
          <a:bodyPr wrap="square" rtlCol="0">
            <a:spAutoFit/>
          </a:bodyPr>
          <a:lstStyle/>
          <a:p>
            <a:pPr algn="ctr"/>
            <a:r>
              <a:rPr lang="en-US" sz="4000" dirty="0" smtClean="0"/>
              <a:t>Copies of this paper are available on our website:</a:t>
            </a:r>
          </a:p>
          <a:p>
            <a:pPr algn="ctr"/>
            <a:endParaRPr lang="en-US" sz="4000" b="1" dirty="0"/>
          </a:p>
          <a:p>
            <a:pPr algn="ctr"/>
            <a:r>
              <a:rPr lang="en-US" sz="4000" b="1" dirty="0" smtClean="0"/>
              <a:t>www.puretechnologies.com.</a:t>
            </a:r>
            <a:endParaRPr lang="en-US" sz="4000" b="1" dirty="0"/>
          </a:p>
          <a:p>
            <a:r>
              <a:rPr lang="en-US" sz="1400" dirty="0"/>
              <a:t> </a:t>
            </a:r>
          </a:p>
          <a:p>
            <a:endParaRPr lang="en-US" sz="1200" dirty="0"/>
          </a:p>
        </p:txBody>
      </p:sp>
    </p:spTree>
    <p:extLst>
      <p:ext uri="{BB962C8B-B14F-4D97-AF65-F5344CB8AC3E}">
        <p14:creationId xmlns:p14="http://schemas.microsoft.com/office/powerpoint/2010/main" val="2139415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36" y="6092188"/>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2374140"/>
            <a:ext cx="7086600" cy="1323439"/>
          </a:xfrm>
          <a:prstGeom prst="rect">
            <a:avLst/>
          </a:prstGeom>
        </p:spPr>
        <p:txBody>
          <a:bodyPr wrap="square">
            <a:spAutoFit/>
          </a:bodyPr>
          <a:lstStyle/>
          <a:p>
            <a:endParaRPr lang="en-US" sz="4000" dirty="0"/>
          </a:p>
          <a:p>
            <a:pPr lvl="0"/>
            <a:endParaRPr lang="en-US" sz="4000" b="1" dirty="0"/>
          </a:p>
        </p:txBody>
      </p:sp>
      <p:sp>
        <p:nvSpPr>
          <p:cNvPr id="5" name="TextBox 4"/>
          <p:cNvSpPr txBox="1"/>
          <p:nvPr/>
        </p:nvSpPr>
        <p:spPr>
          <a:xfrm>
            <a:off x="1155995" y="1143000"/>
            <a:ext cx="7391400" cy="3785652"/>
          </a:xfrm>
          <a:prstGeom prst="rect">
            <a:avLst/>
          </a:prstGeom>
          <a:noFill/>
        </p:spPr>
        <p:txBody>
          <a:bodyPr wrap="square" rtlCol="0">
            <a:spAutoFit/>
          </a:bodyPr>
          <a:lstStyle/>
          <a:p>
            <a:r>
              <a:rPr lang="en-US" sz="4000" dirty="0" smtClean="0"/>
              <a:t>That concludes my presentation. </a:t>
            </a:r>
            <a:endParaRPr lang="en-US" sz="4000" dirty="0"/>
          </a:p>
          <a:p>
            <a:r>
              <a:rPr lang="en-US" sz="4000" dirty="0" smtClean="0"/>
              <a:t>I shall try and answer any questions you may have.</a:t>
            </a:r>
          </a:p>
          <a:p>
            <a:endParaRPr lang="en-US" sz="4000" dirty="0"/>
          </a:p>
          <a:p>
            <a:r>
              <a:rPr lang="en-US" sz="4000" dirty="0" smtClean="0"/>
              <a:t>Questions can be sent to me at:</a:t>
            </a:r>
          </a:p>
          <a:p>
            <a:r>
              <a:rPr lang="en-US" sz="4000" b="1" u="sng" dirty="0" smtClean="0">
                <a:solidFill>
                  <a:schemeClr val="tx2"/>
                </a:solidFill>
              </a:rPr>
              <a:t>jerry@puretechnologies.com</a:t>
            </a:r>
            <a:endParaRPr lang="en-US" sz="4000" b="1" u="sng" dirty="0">
              <a:solidFill>
                <a:schemeClr val="tx2"/>
              </a:solidFill>
            </a:endParaRPr>
          </a:p>
        </p:txBody>
      </p:sp>
    </p:spTree>
    <p:extLst>
      <p:ext uri="{BB962C8B-B14F-4D97-AF65-F5344CB8AC3E}">
        <p14:creationId xmlns:p14="http://schemas.microsoft.com/office/powerpoint/2010/main" val="54788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838200"/>
            <a:ext cx="7315200" cy="4955203"/>
          </a:xfrm>
          <a:prstGeom prst="rect">
            <a:avLst/>
          </a:prstGeom>
          <a:noFill/>
        </p:spPr>
        <p:txBody>
          <a:bodyPr wrap="square" rtlCol="0">
            <a:spAutoFit/>
          </a:bodyPr>
          <a:lstStyle/>
          <a:p>
            <a:pPr lvl="0" algn="ctr"/>
            <a:r>
              <a:rPr lang="en-US" sz="3600" b="1" dirty="0"/>
              <a:t>PRODUCTION</a:t>
            </a:r>
          </a:p>
          <a:p>
            <a:r>
              <a:rPr lang="en-US" sz="2800" dirty="0"/>
              <a:t> </a:t>
            </a:r>
          </a:p>
          <a:p>
            <a:pPr lvl="0"/>
            <a:r>
              <a:rPr lang="en-US" sz="3200" dirty="0"/>
              <a:t>We developed our proprietary process and </a:t>
            </a:r>
            <a:r>
              <a:rPr lang="en-US" sz="3200" dirty="0" smtClean="0"/>
              <a:t>have continued </a:t>
            </a:r>
            <a:r>
              <a:rPr lang="en-US" sz="3200" dirty="0"/>
              <a:t>to improve it over the past </a:t>
            </a:r>
            <a:r>
              <a:rPr lang="en-US" sz="3200" dirty="0" smtClean="0"/>
              <a:t>18 </a:t>
            </a:r>
            <a:r>
              <a:rPr lang="en-US" sz="3200" dirty="0"/>
              <a:t>years. Like others, we begin with the best raw </a:t>
            </a:r>
            <a:r>
              <a:rPr lang="en-US" sz="3200" dirty="0" smtClean="0"/>
              <a:t>materials </a:t>
            </a:r>
            <a:r>
              <a:rPr lang="en-US" sz="3200" dirty="0"/>
              <a:t>possible. Each metal is </a:t>
            </a:r>
            <a:r>
              <a:rPr lang="en-US" sz="3200" dirty="0" smtClean="0"/>
              <a:t>separately processed </a:t>
            </a:r>
            <a:r>
              <a:rPr lang="en-US" sz="3200" dirty="0"/>
              <a:t>– tin, lead, copper, silver, etc. </a:t>
            </a:r>
            <a:r>
              <a:rPr lang="en-US" sz="3200" dirty="0" smtClean="0"/>
              <a:t>Chemical and alpha testing </a:t>
            </a:r>
            <a:r>
              <a:rPr lang="en-US" sz="3200" dirty="0"/>
              <a:t>begins on each incoming material. </a:t>
            </a:r>
          </a:p>
          <a:p>
            <a:endParaRPr lang="en-US" sz="2800" dirty="0">
              <a:latin typeface="Aharoni" panose="02010803020104030203" pitchFamily="2" charset="-79"/>
              <a:cs typeface="Aharoni" panose="02010803020104030203" pitchFamily="2" charset="-79"/>
            </a:endParaRPr>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17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2529144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524000"/>
            <a:ext cx="7086600" cy="5324535"/>
          </a:xfrm>
          <a:prstGeom prst="rect">
            <a:avLst/>
          </a:prstGeom>
          <a:noFill/>
        </p:spPr>
        <p:txBody>
          <a:bodyPr wrap="square" rtlCol="0">
            <a:spAutoFit/>
          </a:bodyPr>
          <a:lstStyle/>
          <a:p>
            <a:pPr lvl="0"/>
            <a:r>
              <a:rPr lang="en-US" sz="3200" dirty="0"/>
              <a:t>To minimize radon contamination, air for the entire manufacturing </a:t>
            </a:r>
            <a:r>
              <a:rPr lang="en-US" sz="3200" dirty="0" smtClean="0"/>
              <a:t>area, </a:t>
            </a:r>
            <a:r>
              <a:rPr lang="en-US" sz="3200" dirty="0"/>
              <a:t>and especially in our two </a:t>
            </a:r>
            <a:r>
              <a:rPr lang="en-US" sz="3200" dirty="0" smtClean="0"/>
              <a:t>laboratories, </a:t>
            </a:r>
            <a:r>
              <a:rPr lang="en-US" sz="3200" dirty="0"/>
              <a:t>is taken 25 meters above the ground and filtered prior to entering our facility.</a:t>
            </a:r>
          </a:p>
          <a:p>
            <a:r>
              <a:rPr lang="en-US" sz="3200" dirty="0"/>
              <a:t> </a:t>
            </a:r>
          </a:p>
          <a:p>
            <a:r>
              <a:rPr lang="en-US" sz="3200" dirty="0"/>
              <a:t>W</a:t>
            </a:r>
            <a:r>
              <a:rPr lang="en-US" sz="3200" dirty="0" smtClean="0"/>
              <a:t>e </a:t>
            </a:r>
            <a:r>
              <a:rPr lang="en-US" sz="3200" dirty="0"/>
              <a:t>process each metal </a:t>
            </a:r>
            <a:r>
              <a:rPr lang="en-US" sz="3200" dirty="0" smtClean="0"/>
              <a:t>to remove  </a:t>
            </a:r>
            <a:r>
              <a:rPr lang="en-US" sz="3200" dirty="0"/>
              <a:t>unwanted elements and </a:t>
            </a:r>
            <a:r>
              <a:rPr lang="en-US" sz="3200" dirty="0" smtClean="0"/>
              <a:t>impurities.</a:t>
            </a:r>
            <a:endParaRPr lang="en-US" sz="3200" dirty="0"/>
          </a:p>
          <a:p>
            <a:r>
              <a:rPr lang="en-US" sz="2800" dirty="0"/>
              <a:t> </a:t>
            </a:r>
          </a:p>
          <a:p>
            <a:pPr lvl="0"/>
            <a:endParaRPr lang="en-US" sz="2800" dirty="0"/>
          </a:p>
          <a:p>
            <a:endParaRPr lang="en-US" sz="2800" dirty="0">
              <a:latin typeface="Aharoni" panose="02010803020104030203" pitchFamily="2" charset="-79"/>
              <a:cs typeface="Aharoni" panose="02010803020104030203" pitchFamily="2" charset="-79"/>
            </a:endParaRPr>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76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009650"/>
            <a:ext cx="6248400" cy="4686300"/>
          </a:xfrm>
          <a:prstGeom prst="rect">
            <a:avLst/>
          </a:prstGeom>
        </p:spPr>
      </p:pic>
    </p:spTree>
    <p:extLst>
      <p:ext uri="{BB962C8B-B14F-4D97-AF65-F5344CB8AC3E}">
        <p14:creationId xmlns:p14="http://schemas.microsoft.com/office/powerpoint/2010/main" val="135267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838200"/>
            <a:ext cx="7086600" cy="1077218"/>
          </a:xfrm>
          <a:prstGeom prst="rect">
            <a:avLst/>
          </a:prstGeom>
          <a:noFill/>
        </p:spPr>
        <p:txBody>
          <a:bodyPr wrap="square" rtlCol="0">
            <a:spAutoFit/>
          </a:bodyPr>
          <a:lstStyle/>
          <a:p>
            <a:r>
              <a:rPr lang="en-US" sz="3200" dirty="0"/>
              <a:t>Then from each metal - the removal of radioactive isotopes and more testing</a:t>
            </a:r>
            <a:r>
              <a:rPr lang="en-US" sz="3200" dirty="0" smtClean="0"/>
              <a:t>.</a:t>
            </a:r>
            <a:r>
              <a:rPr lang="en-US" sz="3200" dirty="0"/>
              <a:t> </a:t>
            </a:r>
          </a:p>
        </p:txBody>
      </p:sp>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133600"/>
            <a:ext cx="5029200" cy="3771900"/>
          </a:xfrm>
          <a:prstGeom prst="rect">
            <a:avLst/>
          </a:prstGeom>
        </p:spPr>
      </p:pic>
    </p:spTree>
    <p:extLst>
      <p:ext uri="{BB962C8B-B14F-4D97-AF65-F5344CB8AC3E}">
        <p14:creationId xmlns:p14="http://schemas.microsoft.com/office/powerpoint/2010/main" val="104237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Description: cid:image004.png@01CDA2E0.6F3F3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676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 y="1234440"/>
            <a:ext cx="5852160" cy="4389120"/>
          </a:xfrm>
          <a:prstGeom prst="rect">
            <a:avLst/>
          </a:prstGeom>
        </p:spPr>
      </p:pic>
    </p:spTree>
    <p:extLst>
      <p:ext uri="{BB962C8B-B14F-4D97-AF65-F5344CB8AC3E}">
        <p14:creationId xmlns:p14="http://schemas.microsoft.com/office/powerpoint/2010/main" val="3107057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TotalTime>
  <Words>1038</Words>
  <Application>Microsoft Office PowerPoint</Application>
  <PresentationFormat>On-screen Show (4:3)</PresentationFormat>
  <Paragraphs>108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Alpha Measurement and Control from a Supplier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Measurement and Control from a Supplier Perspective</dc:title>
  <dc:creator>Jerry Cohn</dc:creator>
  <cp:lastModifiedBy>Jerry Cohn</cp:lastModifiedBy>
  <cp:revision>100</cp:revision>
  <cp:lastPrinted>2014-09-29T15:46:41Z</cp:lastPrinted>
  <dcterms:created xsi:type="dcterms:W3CDTF">2014-08-30T10:22:00Z</dcterms:created>
  <dcterms:modified xsi:type="dcterms:W3CDTF">2015-07-20T15:43:29Z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kypeName">
    <vt:lpwstr>jerry.cohn1</vt:lpwstr>
  </property>
</Properties>
</file>